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nva Sans Bold" panose="020B0604020202020204" charset="0"/>
      <p:regular r:id="rId22"/>
    </p:embeddedFont>
    <p:embeddedFont>
      <p:font typeface="Lato" panose="020F0502020204030203" pitchFamily="34" charset="0"/>
      <p:regular r:id="rId23"/>
    </p:embeddedFont>
    <p:embeddedFont>
      <p:font typeface="Lato Bold" panose="020F0502020204030203" charset="0"/>
      <p:regular r:id="rId24"/>
    </p:embeddedFont>
    <p:embeddedFont>
      <p:font typeface="Lato Bold Italics" panose="020B0604020202020204" charset="0"/>
      <p:regular r:id="rId25"/>
    </p:embeddedFont>
    <p:embeddedFont>
      <p:font typeface="Lato Italics" panose="020B0604020202020204" charset="0"/>
      <p:regular r:id="rId26"/>
    </p:embeddedFont>
    <p:embeddedFont>
      <p:font typeface="Poppins ExtraBold" panose="00000900000000000000" pitchFamily="2" charset="0"/>
      <p:regular r:id="rId27"/>
      <p:bold r:id="rId28"/>
    </p:embeddedFont>
    <p:embeddedFont>
      <p:font typeface="Poppins ExtraBold Bold" panose="020B0604020202020204" charset="0"/>
      <p:regular r:id="rId29"/>
    </p:embeddedFont>
    <p:embeddedFont>
      <p:font typeface="Roca One" panose="020B0604020202020204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3.png>
</file>

<file path=ppt/media/image4.png>
</file>

<file path=ppt/media/image5.sv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7" Type="http://schemas.openxmlformats.org/officeDocument/2006/relationships/hyperlink" Target="https://miro.com/app/board/uXjVMSsaeBA=/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vandanshah17/CSE523-Machine-Learning-2022-Data-Dynamos-/tree/main/Codes" TargetMode="External"/><Relationship Id="rId5" Type="http://schemas.openxmlformats.org/officeDocument/2006/relationships/hyperlink" Target="https://doi.org/10.1145/3240323.3240398" TargetMode="External"/><Relationship Id="rId4" Type="http://schemas.openxmlformats.org/officeDocument/2006/relationships/hyperlink" Target="https://www.kaggle.com/datasets/rmisra/clothing-fit-dataset-for-size-recommendation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0" y="0"/>
            <a:ext cx="541602" cy="10287000"/>
            <a:chOff x="0" y="0"/>
            <a:chExt cx="157867" cy="299846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7867" cy="2998468"/>
            </a:xfrm>
            <a:custGeom>
              <a:avLst/>
              <a:gdLst/>
              <a:ahLst/>
              <a:cxnLst/>
              <a:rect l="l" t="t" r="r" b="b"/>
              <a:pathLst>
                <a:path w="157867" h="2998468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364315" y="2767811"/>
            <a:ext cx="2848102" cy="3104199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849572" y="2434587"/>
            <a:ext cx="12616379" cy="1388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870"/>
              </a:lnSpc>
            </a:pPr>
            <a:r>
              <a:rPr lang="en-US" sz="9400" spc="940">
                <a:solidFill>
                  <a:srgbClr val="345E7D"/>
                </a:solidFill>
                <a:latin typeface="Poppins ExtraBold Bold"/>
              </a:rPr>
              <a:t>PRODUCT SIZE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49572" y="3861434"/>
            <a:ext cx="13630824" cy="1203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10"/>
              </a:lnSpc>
            </a:pPr>
            <a:r>
              <a:rPr lang="en-US" sz="8200" spc="410">
                <a:solidFill>
                  <a:srgbClr val="013A63"/>
                </a:solidFill>
                <a:latin typeface="Poppins ExtraBold Bold"/>
              </a:rPr>
              <a:t>RECOMMENDATION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49572" y="6924675"/>
            <a:ext cx="12616379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3C5AA8"/>
                </a:solidFill>
                <a:latin typeface="Roca One"/>
              </a:rPr>
              <a:t>ADITI VASA - AU2040122</a:t>
            </a:r>
          </a:p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3C5AA8"/>
                </a:solidFill>
                <a:latin typeface="Roca One"/>
              </a:rPr>
              <a:t>SHREY SOMANI - AU2040002</a:t>
            </a:r>
          </a:p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3C5AA8"/>
                </a:solidFill>
                <a:latin typeface="Roca One"/>
              </a:rPr>
              <a:t>VANDAN SHAH - AU2040196</a:t>
            </a:r>
          </a:p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3C5AA8"/>
                </a:solidFill>
                <a:latin typeface="Roca One"/>
              </a:rPr>
              <a:t>RONIT SHAH - AU2040048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49572" y="5967089"/>
            <a:ext cx="1363082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50"/>
              </a:lnSpc>
            </a:pPr>
            <a:endParaRPr/>
          </a:p>
          <a:p>
            <a:pPr>
              <a:lnSpc>
                <a:spcPts val="3150"/>
              </a:lnSpc>
            </a:pPr>
            <a:r>
              <a:rPr lang="en-US" sz="3000" spc="150">
                <a:solidFill>
                  <a:srgbClr val="013A63"/>
                </a:solidFill>
                <a:latin typeface="Poppins ExtraBold"/>
              </a:rPr>
              <a:t>MENTOR: PROF MEHUL RAVAL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791200" y="528635"/>
            <a:ext cx="6198870" cy="6601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39"/>
              </a:lnSpc>
              <a:spcBef>
                <a:spcPct val="0"/>
              </a:spcBef>
            </a:pPr>
            <a:r>
              <a:rPr lang="en-US" sz="4099" spc="409" dirty="0">
                <a:solidFill>
                  <a:srgbClr val="79A1B8"/>
                </a:solidFill>
                <a:latin typeface="Lato Bold Italics"/>
              </a:rPr>
              <a:t>MACHINE LEARNING</a:t>
            </a:r>
          </a:p>
        </p:txBody>
      </p:sp>
      <p:grpSp>
        <p:nvGrpSpPr>
          <p:cNvPr id="16" name="Group 8">
            <a:extLst>
              <a:ext uri="{FF2B5EF4-FFF2-40B4-BE49-F238E27FC236}">
                <a16:creationId xmlns:a16="http://schemas.microsoft.com/office/drawing/2014/main" id="{A9C07079-61CB-05C1-28D7-4FE64BCCE618}"/>
              </a:ext>
            </a:extLst>
          </p:cNvPr>
          <p:cNvGrpSpPr/>
          <p:nvPr/>
        </p:nvGrpSpPr>
        <p:grpSpPr>
          <a:xfrm>
            <a:off x="17735845" y="0"/>
            <a:ext cx="541602" cy="10287000"/>
            <a:chOff x="0" y="0"/>
            <a:chExt cx="157867" cy="2998468"/>
          </a:xfrm>
        </p:grpSpPr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640157D8-6D67-AE5E-BD4D-080C42BD1E14}"/>
                </a:ext>
              </a:extLst>
            </p:cNvPr>
            <p:cNvSpPr/>
            <p:nvPr/>
          </p:nvSpPr>
          <p:spPr>
            <a:xfrm>
              <a:off x="0" y="0"/>
              <a:ext cx="157867" cy="2998468"/>
            </a:xfrm>
            <a:custGeom>
              <a:avLst/>
              <a:gdLst/>
              <a:ahLst/>
              <a:cxnLst/>
              <a:rect l="l" t="t" r="r" b="b"/>
              <a:pathLst>
                <a:path w="157867" h="2998468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22847"/>
            <a:chOff x="0" y="0"/>
            <a:chExt cx="5330610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65" y="9291689"/>
            <a:ext cx="18288000" cy="999097"/>
            <a:chOff x="0" y="0"/>
            <a:chExt cx="5330610" cy="2912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30610" cy="291218"/>
            </a:xfrm>
            <a:custGeom>
              <a:avLst/>
              <a:gdLst/>
              <a:ahLst/>
              <a:cxnLst/>
              <a:rect l="l" t="t" r="r" b="b"/>
              <a:pathLst>
                <a:path w="5330610" h="291218">
                  <a:moveTo>
                    <a:pt x="0" y="0"/>
                  </a:moveTo>
                  <a:lnTo>
                    <a:pt x="5330610" y="0"/>
                  </a:lnTo>
                  <a:lnTo>
                    <a:pt x="5330610" y="291218"/>
                  </a:lnTo>
                  <a:lnTo>
                    <a:pt x="0" y="291218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005729" y="2072495"/>
            <a:ext cx="16190820" cy="1958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V="1">
            <a:off x="9301249" y="2082286"/>
            <a:ext cx="1113" cy="685697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1049031" y="8919988"/>
            <a:ext cx="16210269" cy="22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H="1" flipV="1">
            <a:off x="17196572" y="2053445"/>
            <a:ext cx="43678" cy="686653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H="1" flipV="1">
            <a:off x="1005706" y="2082286"/>
            <a:ext cx="0" cy="685697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1039706" y="2900536"/>
            <a:ext cx="16190820" cy="1958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 t="806" b="806"/>
          <a:stretch>
            <a:fillRect/>
          </a:stretch>
        </p:blipFill>
        <p:spPr>
          <a:xfrm>
            <a:off x="1071008" y="4073269"/>
            <a:ext cx="8125465" cy="369356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07137" y="3805785"/>
            <a:ext cx="7526163" cy="4228536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354700" y="693271"/>
            <a:ext cx="15578600" cy="1217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0"/>
              </a:lnSpc>
            </a:pPr>
            <a:r>
              <a:rPr lang="en-US" sz="4600" spc="230">
                <a:solidFill>
                  <a:srgbClr val="345E7D"/>
                </a:solidFill>
                <a:latin typeface="Poppins ExtraBold"/>
              </a:rPr>
              <a:t>RESULTS: </a:t>
            </a:r>
          </a:p>
          <a:p>
            <a:pPr algn="ctr">
              <a:lnSpc>
                <a:spcPts val="4410"/>
              </a:lnSpc>
            </a:pPr>
            <a:r>
              <a:rPr lang="en-US" sz="4200" spc="210">
                <a:solidFill>
                  <a:srgbClr val="6DA7CC"/>
                </a:solidFill>
                <a:latin typeface="Lato Italics"/>
              </a:rPr>
              <a:t>K-NEAREST NEIGHBOURS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495800" y="2187327"/>
            <a:ext cx="1270719" cy="485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00" dirty="0">
                <a:solidFill>
                  <a:srgbClr val="2B4257"/>
                </a:solidFill>
                <a:latin typeface="Lato Bold"/>
              </a:rPr>
              <a:t>CODE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531964" y="2201032"/>
            <a:ext cx="5500332" cy="485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00" dirty="0">
                <a:solidFill>
                  <a:srgbClr val="2B4257"/>
                </a:solidFill>
                <a:latin typeface="Lato Bold"/>
              </a:rPr>
              <a:t>CLASSIFICATION REPORT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63420" y="9478645"/>
            <a:ext cx="16277657" cy="54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 spc="160">
                <a:solidFill>
                  <a:srgbClr val="E3EBF2"/>
                </a:solidFill>
                <a:latin typeface="Lato Bold"/>
              </a:rPr>
              <a:t>[4]. CSE523-Machine-Learning-2022-Data-Dynamos-/Codes at main · vandanshah17/CSE523-Machine-Learning-2022-Data-Dynamos-. GitHub. https://github.com/vandanshah17/CSE523-Machine-Learning-2022-Data-Dynamos-/tree/main/Codes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22847"/>
            <a:chOff x="0" y="0"/>
            <a:chExt cx="5330610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9258300"/>
            <a:ext cx="18288000" cy="1028700"/>
            <a:chOff x="0" y="0"/>
            <a:chExt cx="5330610" cy="29984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30610" cy="299847"/>
            </a:xfrm>
            <a:custGeom>
              <a:avLst/>
              <a:gdLst/>
              <a:ahLst/>
              <a:cxnLst/>
              <a:rect l="l" t="t" r="r" b="b"/>
              <a:pathLst>
                <a:path w="5330610" h="299847">
                  <a:moveTo>
                    <a:pt x="0" y="0"/>
                  </a:moveTo>
                  <a:lnTo>
                    <a:pt x="5330610" y="0"/>
                  </a:lnTo>
                  <a:lnTo>
                    <a:pt x="5330610" y="299847"/>
                  </a:lnTo>
                  <a:lnTo>
                    <a:pt x="0" y="299847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354700" y="671031"/>
            <a:ext cx="15578600" cy="1217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0"/>
              </a:lnSpc>
            </a:pPr>
            <a:r>
              <a:rPr lang="en-US" sz="4600" spc="230" dirty="0">
                <a:solidFill>
                  <a:srgbClr val="345E7D"/>
                </a:solidFill>
                <a:latin typeface="Poppins ExtraBold"/>
              </a:rPr>
              <a:t>RESULTS: </a:t>
            </a:r>
          </a:p>
          <a:p>
            <a:pPr algn="ctr">
              <a:lnSpc>
                <a:spcPts val="4410"/>
              </a:lnSpc>
            </a:pPr>
            <a:r>
              <a:rPr lang="en-US" sz="4200" spc="210" dirty="0">
                <a:solidFill>
                  <a:srgbClr val="6DA7CC"/>
                </a:solidFill>
                <a:latin typeface="Lato Italics"/>
              </a:rPr>
              <a:t>RANDOM FOREST CLASSIFICATION AFTER GRIDSEARCH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05706" y="2001570"/>
            <a:ext cx="16234544" cy="7150247"/>
            <a:chOff x="25400" y="25400"/>
            <a:chExt cx="21646059" cy="9533662"/>
          </a:xfrm>
        </p:grpSpPr>
        <p:sp>
          <p:nvSpPr>
            <p:cNvPr id="8" name="AutoShape 8"/>
            <p:cNvSpPr/>
            <p:nvPr/>
          </p:nvSpPr>
          <p:spPr>
            <a:xfrm>
              <a:off x="25431" y="25400"/>
              <a:ext cx="21587760" cy="2611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AutoShape 9"/>
            <p:cNvSpPr/>
            <p:nvPr/>
          </p:nvSpPr>
          <p:spPr>
            <a:xfrm flipV="1">
              <a:off x="11086124" y="89784"/>
              <a:ext cx="0" cy="9469278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0" name="AutoShape 10"/>
            <p:cNvSpPr/>
            <p:nvPr/>
          </p:nvSpPr>
          <p:spPr>
            <a:xfrm>
              <a:off x="57768" y="9532833"/>
              <a:ext cx="21613691" cy="297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1" name="AutoShape 11"/>
            <p:cNvSpPr/>
            <p:nvPr/>
          </p:nvSpPr>
          <p:spPr>
            <a:xfrm flipH="1" flipV="1">
              <a:off x="21613221" y="38455"/>
              <a:ext cx="58238" cy="9494497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2" name="AutoShape 12"/>
            <p:cNvSpPr/>
            <p:nvPr/>
          </p:nvSpPr>
          <p:spPr>
            <a:xfrm flipH="1" flipV="1">
              <a:off x="25400" y="38299"/>
              <a:ext cx="6480" cy="9494674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3" name="AutoShape 13"/>
            <p:cNvSpPr/>
            <p:nvPr/>
          </p:nvSpPr>
          <p:spPr>
            <a:xfrm>
              <a:off x="70734" y="1129454"/>
              <a:ext cx="21587760" cy="26110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08938" y="1240833"/>
              <a:ext cx="10300127" cy="8172337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/>
            <a:srcRect l="730" t="2548" b="107"/>
            <a:stretch>
              <a:fillRect/>
            </a:stretch>
          </p:blipFill>
          <p:spPr>
            <a:xfrm>
              <a:off x="11263549" y="2832190"/>
              <a:ext cx="10324273" cy="4069143"/>
            </a:xfrm>
            <a:prstGeom prst="rect">
              <a:avLst/>
            </a:prstGeom>
          </p:spPr>
        </p:pic>
        <p:sp>
          <p:nvSpPr>
            <p:cNvPr id="16" name="TextBox 16"/>
            <p:cNvSpPr txBox="1"/>
            <p:nvPr/>
          </p:nvSpPr>
          <p:spPr>
            <a:xfrm>
              <a:off x="4678861" y="200735"/>
              <a:ext cx="1694289" cy="64786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spc="300" dirty="0">
                  <a:solidFill>
                    <a:srgbClr val="2B4257"/>
                  </a:solidFill>
                  <a:latin typeface="Lato Bold"/>
                </a:rPr>
                <a:t>CODE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2727078" y="219007"/>
              <a:ext cx="7394980" cy="64786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spc="300" dirty="0">
                  <a:solidFill>
                    <a:srgbClr val="2B4257"/>
                  </a:solidFill>
                  <a:latin typeface="Lato Bold"/>
                </a:rPr>
                <a:t>CLASSIFICATION REPORT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063420" y="9478645"/>
            <a:ext cx="16277657" cy="54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 spc="160">
                <a:solidFill>
                  <a:srgbClr val="E3EBF2"/>
                </a:solidFill>
                <a:latin typeface="Lato Bold"/>
              </a:rPr>
              <a:t>[4]. CSE523-Machine-Learning-2022-Data-Dynamos-/Codes at main · vandanshah17/CSE523-Machine-Learning-2022-Data-Dynamos-. GitHub. https://github.com/vandanshah17/CSE523-Machine-Learning-2022-Data-Dynamos-/tree/main/Codes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22847"/>
            <a:chOff x="0" y="0"/>
            <a:chExt cx="5330610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9258300"/>
            <a:ext cx="18288000" cy="1028700"/>
            <a:chOff x="0" y="0"/>
            <a:chExt cx="5330610" cy="29984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30610" cy="299847"/>
            </a:xfrm>
            <a:custGeom>
              <a:avLst/>
              <a:gdLst/>
              <a:ahLst/>
              <a:cxnLst/>
              <a:rect l="l" t="t" r="r" b="b"/>
              <a:pathLst>
                <a:path w="5330610" h="299847">
                  <a:moveTo>
                    <a:pt x="0" y="0"/>
                  </a:moveTo>
                  <a:lnTo>
                    <a:pt x="5330610" y="0"/>
                  </a:lnTo>
                  <a:lnTo>
                    <a:pt x="5330610" y="299847"/>
                  </a:lnTo>
                  <a:lnTo>
                    <a:pt x="0" y="299847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005729" y="2001570"/>
            <a:ext cx="16190820" cy="1958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V="1">
            <a:off x="9301249" y="2049858"/>
            <a:ext cx="0" cy="710195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1029982" y="9132145"/>
            <a:ext cx="16210269" cy="22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H="1" flipV="1">
            <a:off x="17196572" y="2011362"/>
            <a:ext cx="43678" cy="712087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H="1" flipV="1">
            <a:off x="1005706" y="2011245"/>
            <a:ext cx="4860" cy="7121006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1039706" y="2829611"/>
            <a:ext cx="16190820" cy="1958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3639768"/>
            <a:ext cx="8159763" cy="4590849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2564" y="4214368"/>
            <a:ext cx="7652692" cy="2772939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496656" y="643048"/>
            <a:ext cx="15578600" cy="1217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0"/>
              </a:lnSpc>
            </a:pPr>
            <a:r>
              <a:rPr lang="en-US" sz="4600" spc="230" dirty="0">
                <a:solidFill>
                  <a:srgbClr val="345E7D"/>
                </a:solidFill>
                <a:latin typeface="Poppins ExtraBold"/>
              </a:rPr>
              <a:t>RESULTS: </a:t>
            </a:r>
          </a:p>
          <a:p>
            <a:pPr algn="ctr">
              <a:lnSpc>
                <a:spcPts val="4410"/>
              </a:lnSpc>
            </a:pPr>
            <a:r>
              <a:rPr lang="en-US" sz="4200" spc="210" dirty="0">
                <a:solidFill>
                  <a:srgbClr val="6DA7CC"/>
                </a:solidFill>
                <a:latin typeface="Lato Italics"/>
              </a:rPr>
              <a:t>K-NEAREST NEIGHBOURS AFTER GRIDSEARCH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299989" y="2125455"/>
            <a:ext cx="1617184" cy="485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00" dirty="0">
                <a:solidFill>
                  <a:srgbClr val="2B4257"/>
                </a:solidFill>
                <a:latin typeface="Lato Bold"/>
              </a:rPr>
              <a:t>CODE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531964" y="2130107"/>
            <a:ext cx="5491395" cy="485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00" dirty="0">
                <a:solidFill>
                  <a:srgbClr val="2B4257"/>
                </a:solidFill>
                <a:latin typeface="Lato Bold"/>
              </a:rPr>
              <a:t>CLASSIFICATION REPORT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63420" y="9478645"/>
            <a:ext cx="16277657" cy="54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 spc="160">
                <a:solidFill>
                  <a:srgbClr val="E3EBF2"/>
                </a:solidFill>
                <a:latin typeface="Lato Bold"/>
              </a:rPr>
              <a:t>[4]. CSE523-Machine-Learning-2022-Data-Dynamos-/Codes at main · vandanshah17/CSE523-Machine-Learning-2022-Data-Dynamos-. GitHub. https://github.com/vandanshah17/CSE523-Machine-Learning-2022-Data-Dynamos-/tree/main/Codes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22847"/>
            <a:chOff x="0" y="0"/>
            <a:chExt cx="5330610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9258300"/>
            <a:ext cx="18288000" cy="1028700"/>
            <a:chOff x="0" y="0"/>
            <a:chExt cx="5330610" cy="29984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30610" cy="299847"/>
            </a:xfrm>
            <a:custGeom>
              <a:avLst/>
              <a:gdLst/>
              <a:ahLst/>
              <a:cxnLst/>
              <a:rect l="l" t="t" r="r" b="b"/>
              <a:pathLst>
                <a:path w="5330610" h="299847">
                  <a:moveTo>
                    <a:pt x="0" y="0"/>
                  </a:moveTo>
                  <a:lnTo>
                    <a:pt x="5330610" y="0"/>
                  </a:lnTo>
                  <a:lnTo>
                    <a:pt x="5330610" y="299847"/>
                  </a:lnTo>
                  <a:lnTo>
                    <a:pt x="0" y="299847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041647" y="1241509"/>
            <a:ext cx="16257843" cy="993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1029982" y="9132145"/>
            <a:ext cx="16210269" cy="22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H="1" flipV="1">
            <a:off x="17266013" y="1270492"/>
            <a:ext cx="56015" cy="7861647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1010566" y="1222459"/>
            <a:ext cx="31070" cy="7909791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991538" y="4971827"/>
            <a:ext cx="16276916" cy="1927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195090" y="1382689"/>
            <a:ext cx="9799544" cy="3474838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195090" y="5177355"/>
            <a:ext cx="10596652" cy="3879686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354700" y="551422"/>
            <a:ext cx="15631737" cy="671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6"/>
              </a:lnSpc>
            </a:pPr>
            <a:r>
              <a:rPr lang="en-US" sz="4615" spc="230">
                <a:solidFill>
                  <a:srgbClr val="345E7D"/>
                </a:solidFill>
                <a:latin typeface="Poppins ExtraBold"/>
              </a:rPr>
              <a:t>RESULTS: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60685" y="2040608"/>
            <a:ext cx="5433893" cy="211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spc="200">
                <a:solidFill>
                  <a:srgbClr val="2B4257"/>
                </a:solidFill>
                <a:latin typeface="Lato Bold"/>
              </a:rPr>
              <a:t>GRAPH FOR KNN </a:t>
            </a:r>
            <a:r>
              <a:rPr lang="en-US" sz="2000" spc="200">
                <a:solidFill>
                  <a:srgbClr val="BC1823"/>
                </a:solidFill>
                <a:latin typeface="Lato Bold"/>
              </a:rPr>
              <a:t>BEFORE</a:t>
            </a:r>
          </a:p>
          <a:p>
            <a:pPr algn="ctr">
              <a:lnSpc>
                <a:spcPts val="2800"/>
              </a:lnSpc>
            </a:pPr>
            <a:r>
              <a:rPr lang="en-US" sz="2000" spc="200">
                <a:solidFill>
                  <a:srgbClr val="2B4257"/>
                </a:solidFill>
                <a:latin typeface="Lato Bold"/>
              </a:rPr>
              <a:t>GRIDSEARCH:</a:t>
            </a:r>
          </a:p>
          <a:p>
            <a:pPr algn="ctr">
              <a:lnSpc>
                <a:spcPts val="2800"/>
              </a:lnSpc>
            </a:pPr>
            <a:endParaRPr lang="en-US" sz="2000" spc="200">
              <a:solidFill>
                <a:srgbClr val="2B4257"/>
              </a:solidFill>
              <a:latin typeface="Lato Bold"/>
            </a:endParaRPr>
          </a:p>
          <a:p>
            <a:pPr algn="ctr">
              <a:lnSpc>
                <a:spcPts val="2800"/>
              </a:lnSpc>
            </a:pPr>
            <a:r>
              <a:rPr lang="en-US" sz="2000" spc="200">
                <a:solidFill>
                  <a:srgbClr val="2B4257"/>
                </a:solidFill>
                <a:latin typeface="Lato Bold"/>
              </a:rPr>
              <a:t>PREDICTION ACCURACY </a:t>
            </a:r>
          </a:p>
          <a:p>
            <a:pPr algn="ctr">
              <a:lnSpc>
                <a:spcPts val="2800"/>
              </a:lnSpc>
            </a:pPr>
            <a:r>
              <a:rPr lang="en-US" sz="2000" spc="200">
                <a:solidFill>
                  <a:srgbClr val="2B4257"/>
                </a:solidFill>
                <a:latin typeface="Lato Bold"/>
              </a:rPr>
              <a:t>VS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2B4257"/>
                </a:solidFill>
                <a:latin typeface="Lato Bold"/>
              </a:rPr>
              <a:t>N NEIGHBOURS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50072" y="5982122"/>
            <a:ext cx="3549134" cy="211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 Bold"/>
              </a:rPr>
              <a:t>GRAPH FOR KNN </a:t>
            </a:r>
            <a:r>
              <a:rPr lang="en-US" sz="2000" spc="200">
                <a:solidFill>
                  <a:srgbClr val="BC1823"/>
                </a:solidFill>
                <a:latin typeface="Lato Bold"/>
              </a:rPr>
              <a:t>AFTER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 Bold"/>
              </a:rPr>
              <a:t>GRIDSEARCH: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endParaRPr lang="en-US" sz="2000" spc="200">
              <a:solidFill>
                <a:srgbClr val="000000"/>
              </a:solidFill>
              <a:latin typeface="Lato Bold"/>
            </a:endParaRP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 Bold"/>
              </a:rPr>
              <a:t>PREDICTION ACCURACY 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 Bold"/>
              </a:rPr>
              <a:t>VS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000000"/>
                </a:solidFill>
                <a:latin typeface="Lato Bold"/>
              </a:rPr>
              <a:t>N NEIGHBOURS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63420" y="9478645"/>
            <a:ext cx="16277657" cy="54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 spc="160">
                <a:solidFill>
                  <a:srgbClr val="E3EBF2"/>
                </a:solidFill>
                <a:latin typeface="Lato Bold"/>
              </a:rPr>
              <a:t>[4]. CSE523-Machine-Learning-2022-Data-Dynamos-/Codes at main · vandanshah17/CSE523-Machine-Learning-2022-Data-Dynamos-. GitHub. https://github.com/vandanshah17/CSE523-Machine-Learning-2022-Data-Dynamos-/tree/main/Codes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03236"/>
            <a:ext cx="18288000" cy="511002"/>
            <a:chOff x="0" y="0"/>
            <a:chExt cx="5454170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454171" cy="152400"/>
            </a:xfrm>
            <a:custGeom>
              <a:avLst/>
              <a:gdLst/>
              <a:ahLst/>
              <a:cxnLst/>
              <a:rect l="l" t="t" r="r" b="b"/>
              <a:pathLst>
                <a:path w="5454171" h="152400">
                  <a:moveTo>
                    <a:pt x="0" y="0"/>
                  </a:moveTo>
                  <a:lnTo>
                    <a:pt x="5454171" y="0"/>
                  </a:lnTo>
                  <a:lnTo>
                    <a:pt x="545417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8A9C3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028700" y="2784941"/>
            <a:ext cx="16230600" cy="616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>
              <a:lnSpc>
                <a:spcPts val="3500"/>
              </a:lnSpc>
              <a:buFont typeface="Arial"/>
              <a:buChar char="•"/>
            </a:pPr>
            <a:r>
              <a:rPr lang="en-US" sz="3500" spc="350">
                <a:solidFill>
                  <a:srgbClr val="2B4257"/>
                </a:solidFill>
                <a:latin typeface="Lato Bold"/>
              </a:rPr>
              <a:t>Random Forest and KNN algorithms perform well on classification problems with imbalanced data</a:t>
            </a:r>
          </a:p>
          <a:p>
            <a:pPr>
              <a:lnSpc>
                <a:spcPts val="3500"/>
              </a:lnSpc>
            </a:pPr>
            <a:endParaRPr lang="en-US" sz="3500" spc="350">
              <a:solidFill>
                <a:srgbClr val="2B4257"/>
              </a:solidFill>
              <a:latin typeface="Lato Bold"/>
            </a:endParaRPr>
          </a:p>
          <a:p>
            <a:pPr marL="755651" lvl="1" indent="-377825">
              <a:lnSpc>
                <a:spcPts val="3500"/>
              </a:lnSpc>
              <a:buFont typeface="Arial"/>
              <a:buChar char="•"/>
            </a:pPr>
            <a:r>
              <a:rPr lang="en-US" sz="3500" spc="350">
                <a:solidFill>
                  <a:srgbClr val="2B4257"/>
                </a:solidFill>
                <a:latin typeface="Lato Bold"/>
              </a:rPr>
              <a:t>Oversampling is necessary if the dataset is imbalanced.</a:t>
            </a:r>
          </a:p>
          <a:p>
            <a:pPr>
              <a:lnSpc>
                <a:spcPts val="3500"/>
              </a:lnSpc>
            </a:pPr>
            <a:endParaRPr lang="en-US" sz="3500" spc="350">
              <a:solidFill>
                <a:srgbClr val="2B4257"/>
              </a:solidFill>
              <a:latin typeface="Lato Bold"/>
            </a:endParaRPr>
          </a:p>
          <a:p>
            <a:pPr marL="755651" lvl="1" indent="-377825">
              <a:lnSpc>
                <a:spcPts val="3500"/>
              </a:lnSpc>
              <a:buFont typeface="Arial"/>
              <a:buChar char="•"/>
            </a:pPr>
            <a:r>
              <a:rPr lang="en-US" sz="3500" spc="350">
                <a:solidFill>
                  <a:srgbClr val="2B4257"/>
                </a:solidFill>
                <a:latin typeface="Lato Bold"/>
              </a:rPr>
              <a:t>Suboptimal hyperparameters can lead to underfitting or overfitting of the model</a:t>
            </a:r>
          </a:p>
          <a:p>
            <a:pPr>
              <a:lnSpc>
                <a:spcPts val="3500"/>
              </a:lnSpc>
            </a:pPr>
            <a:endParaRPr lang="en-US" sz="3500" spc="350">
              <a:solidFill>
                <a:srgbClr val="2B4257"/>
              </a:solidFill>
              <a:latin typeface="Lato Bold"/>
            </a:endParaRPr>
          </a:p>
          <a:p>
            <a:pPr marL="755651" lvl="1" indent="-377825">
              <a:lnSpc>
                <a:spcPts val="3500"/>
              </a:lnSpc>
              <a:buFont typeface="Arial"/>
              <a:buChar char="•"/>
            </a:pPr>
            <a:r>
              <a:rPr lang="en-US" sz="3500" spc="350">
                <a:solidFill>
                  <a:srgbClr val="2B4257"/>
                </a:solidFill>
                <a:latin typeface="Lato Bold"/>
              </a:rPr>
              <a:t>Possibilities of poor accuracy before applying Grid Search Hyperparameter Tuning:</a:t>
            </a:r>
          </a:p>
          <a:p>
            <a:pPr>
              <a:lnSpc>
                <a:spcPts val="3500"/>
              </a:lnSpc>
            </a:pPr>
            <a:endParaRPr lang="en-US" sz="3500" spc="350">
              <a:solidFill>
                <a:srgbClr val="2B4257"/>
              </a:solidFill>
              <a:latin typeface="Lato Bold"/>
            </a:endParaRPr>
          </a:p>
          <a:p>
            <a:pPr marL="1511301" lvl="2" indent="-503767">
              <a:lnSpc>
                <a:spcPts val="3500"/>
              </a:lnSpc>
              <a:buFont typeface="Arial"/>
              <a:buChar char="⚬"/>
            </a:pPr>
            <a:r>
              <a:rPr lang="en-US" sz="3500" spc="350">
                <a:solidFill>
                  <a:srgbClr val="2B4257"/>
                </a:solidFill>
                <a:latin typeface="Lato Bold"/>
              </a:rPr>
              <a:t>Underfitting of data</a:t>
            </a:r>
          </a:p>
          <a:p>
            <a:pPr marL="1511301" lvl="2" indent="-503767">
              <a:lnSpc>
                <a:spcPts val="3500"/>
              </a:lnSpc>
              <a:buFont typeface="Arial"/>
              <a:buChar char="⚬"/>
            </a:pPr>
            <a:r>
              <a:rPr lang="en-US" sz="3500" spc="350">
                <a:solidFill>
                  <a:srgbClr val="2B4257"/>
                </a:solidFill>
                <a:latin typeface="Lato Bold"/>
              </a:rPr>
              <a:t>Overfitting of data</a:t>
            </a:r>
          </a:p>
          <a:p>
            <a:pPr marL="1511301" lvl="2" indent="-503767">
              <a:lnSpc>
                <a:spcPts val="3500"/>
              </a:lnSpc>
              <a:buFont typeface="Arial"/>
              <a:buChar char="⚬"/>
            </a:pPr>
            <a:r>
              <a:rPr lang="en-US" sz="3500" spc="350">
                <a:solidFill>
                  <a:srgbClr val="2B4257"/>
                </a:solidFill>
                <a:latin typeface="Lato Bold"/>
              </a:rPr>
              <a:t>Imabalanced Dataset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65670" y="984715"/>
            <a:ext cx="13756660" cy="1190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345E7D"/>
                </a:solidFill>
                <a:latin typeface="Poppins ExtraBold"/>
              </a:rPr>
              <a:t>CONCLUSION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9871248"/>
            <a:ext cx="18288000" cy="511002"/>
            <a:chOff x="0" y="0"/>
            <a:chExt cx="5454170" cy="152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54171" cy="152400"/>
            </a:xfrm>
            <a:custGeom>
              <a:avLst/>
              <a:gdLst/>
              <a:ahLst/>
              <a:cxnLst/>
              <a:rect l="l" t="t" r="r" b="b"/>
              <a:pathLst>
                <a:path w="5454171" h="152400">
                  <a:moveTo>
                    <a:pt x="0" y="0"/>
                  </a:moveTo>
                  <a:lnTo>
                    <a:pt x="5454171" y="0"/>
                  </a:lnTo>
                  <a:lnTo>
                    <a:pt x="545417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8A9C3"/>
            </a:solidFill>
          </p:spPr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012680" y="1971370"/>
            <a:ext cx="15046999" cy="7550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1677" lvl="1" indent="-250838">
              <a:lnSpc>
                <a:spcPts val="4647"/>
              </a:lnSpc>
              <a:buFont typeface="Arial"/>
              <a:buChar char="•"/>
            </a:pPr>
            <a:r>
              <a:rPr lang="en-US" sz="2323" spc="232">
                <a:solidFill>
                  <a:srgbClr val="2B4257"/>
                </a:solidFill>
                <a:latin typeface="Lato Bold"/>
              </a:rPr>
              <a:t>Aditi Vasa</a:t>
            </a:r>
            <a:r>
              <a:rPr lang="en-US" sz="2323" spc="232">
                <a:solidFill>
                  <a:srgbClr val="2B4257"/>
                </a:solidFill>
                <a:latin typeface="Lato"/>
              </a:rPr>
              <a:t>- </a:t>
            </a:r>
          </a:p>
          <a:p>
            <a:pPr marL="1003354" lvl="2" indent="-334451">
              <a:lnSpc>
                <a:spcPts val="4647"/>
              </a:lnSpc>
              <a:buFont typeface="Arial"/>
              <a:buChar char="⚬"/>
            </a:pPr>
            <a:r>
              <a:rPr lang="en-US" sz="2323" spc="232">
                <a:solidFill>
                  <a:srgbClr val="2B4257"/>
                </a:solidFill>
                <a:latin typeface="Lato"/>
              </a:rPr>
              <a:t>Encoding of data, Applied Random Forest Classifier, and working on model deployment.</a:t>
            </a:r>
          </a:p>
          <a:p>
            <a:pPr>
              <a:lnSpc>
                <a:spcPts val="4647"/>
              </a:lnSpc>
            </a:pPr>
            <a:endParaRPr lang="en-US" sz="2323" spc="232">
              <a:solidFill>
                <a:srgbClr val="2B4257"/>
              </a:solidFill>
              <a:latin typeface="Lato"/>
            </a:endParaRPr>
          </a:p>
          <a:p>
            <a:pPr marL="501677" lvl="1" indent="-250838">
              <a:lnSpc>
                <a:spcPts val="4647"/>
              </a:lnSpc>
              <a:buFont typeface="Arial"/>
              <a:buChar char="•"/>
            </a:pPr>
            <a:r>
              <a:rPr lang="en-US" sz="2323" spc="232">
                <a:solidFill>
                  <a:srgbClr val="2B4257"/>
                </a:solidFill>
                <a:latin typeface="Lato Bold"/>
              </a:rPr>
              <a:t>Shrey Somani</a:t>
            </a:r>
            <a:r>
              <a:rPr lang="en-US" sz="2323" spc="232">
                <a:solidFill>
                  <a:srgbClr val="2B4257"/>
                </a:solidFill>
                <a:latin typeface="Lato"/>
              </a:rPr>
              <a:t>- </a:t>
            </a:r>
          </a:p>
          <a:p>
            <a:pPr marL="1003354" lvl="2" indent="-334451">
              <a:lnSpc>
                <a:spcPts val="4647"/>
              </a:lnSpc>
              <a:buFont typeface="Arial"/>
              <a:buChar char="⚬"/>
            </a:pPr>
            <a:r>
              <a:rPr lang="en-US" sz="2323" spc="232">
                <a:solidFill>
                  <a:srgbClr val="2B4257"/>
                </a:solidFill>
                <a:latin typeface="Lato"/>
              </a:rPr>
              <a:t>EDA, Performance Metrics and hyper Parameter tuning on algorithms, Report, and Presentation</a:t>
            </a:r>
          </a:p>
          <a:p>
            <a:pPr>
              <a:lnSpc>
                <a:spcPts val="4647"/>
              </a:lnSpc>
            </a:pPr>
            <a:endParaRPr lang="en-US" sz="2323" spc="232">
              <a:solidFill>
                <a:srgbClr val="2B4257"/>
              </a:solidFill>
              <a:latin typeface="Lato"/>
            </a:endParaRPr>
          </a:p>
          <a:p>
            <a:pPr marL="501677" lvl="1" indent="-250838">
              <a:lnSpc>
                <a:spcPts val="4647"/>
              </a:lnSpc>
              <a:buFont typeface="Arial"/>
              <a:buChar char="•"/>
            </a:pPr>
            <a:r>
              <a:rPr lang="en-US" sz="2323" spc="232">
                <a:solidFill>
                  <a:srgbClr val="2B4257"/>
                </a:solidFill>
                <a:latin typeface="Lato Bold"/>
              </a:rPr>
              <a:t>Vandan Shah</a:t>
            </a:r>
            <a:r>
              <a:rPr lang="en-US" sz="2323" spc="232">
                <a:solidFill>
                  <a:srgbClr val="2B4257"/>
                </a:solidFill>
                <a:latin typeface="Lato"/>
              </a:rPr>
              <a:t>- </a:t>
            </a:r>
          </a:p>
          <a:p>
            <a:pPr marL="1003354" lvl="2" indent="-334451">
              <a:lnSpc>
                <a:spcPts val="4647"/>
              </a:lnSpc>
              <a:buFont typeface="Arial"/>
              <a:buChar char="⚬"/>
            </a:pPr>
            <a:r>
              <a:rPr lang="en-US" sz="2323" spc="232">
                <a:solidFill>
                  <a:srgbClr val="2B4257"/>
                </a:solidFill>
                <a:latin typeface="Lato"/>
              </a:rPr>
              <a:t>Work on preprocessing of data, Applying regression algorithms,  evaluating performance metrics, and Presentation part.</a:t>
            </a:r>
          </a:p>
          <a:p>
            <a:pPr>
              <a:lnSpc>
                <a:spcPts val="4647"/>
              </a:lnSpc>
            </a:pPr>
            <a:endParaRPr lang="en-US" sz="2323" spc="232">
              <a:solidFill>
                <a:srgbClr val="2B4257"/>
              </a:solidFill>
              <a:latin typeface="Lato"/>
            </a:endParaRPr>
          </a:p>
          <a:p>
            <a:pPr marL="501677" lvl="1" indent="-250838">
              <a:lnSpc>
                <a:spcPts val="4647"/>
              </a:lnSpc>
              <a:buFont typeface="Arial"/>
              <a:buChar char="•"/>
            </a:pPr>
            <a:r>
              <a:rPr lang="en-US" sz="2323" spc="232">
                <a:solidFill>
                  <a:srgbClr val="2B4257"/>
                </a:solidFill>
                <a:latin typeface="Lato Bold"/>
              </a:rPr>
              <a:t>Ronit Shah</a:t>
            </a:r>
            <a:r>
              <a:rPr lang="en-US" sz="2323" spc="232">
                <a:solidFill>
                  <a:srgbClr val="2B4257"/>
                </a:solidFill>
                <a:latin typeface="Lato"/>
              </a:rPr>
              <a:t>- </a:t>
            </a:r>
          </a:p>
          <a:p>
            <a:pPr marL="1003354" lvl="2" indent="-334451">
              <a:lnSpc>
                <a:spcPts val="4647"/>
              </a:lnSpc>
              <a:buFont typeface="Arial"/>
              <a:buChar char="⚬"/>
            </a:pPr>
            <a:r>
              <a:rPr lang="en-US" sz="2323" spc="232">
                <a:solidFill>
                  <a:srgbClr val="2B4257"/>
                </a:solidFill>
                <a:latin typeface="Lato"/>
              </a:rPr>
              <a:t>Work on Data Cleaning part and applying KNN algorithm and working on Report.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012680" y="871319"/>
            <a:ext cx="13756660" cy="941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6400" spc="320">
                <a:solidFill>
                  <a:srgbClr val="345E7D"/>
                </a:solidFill>
                <a:latin typeface="Poppins ExtraBold"/>
              </a:rPr>
              <a:t>ROLE OF EACH GROUP MEMBER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-103236"/>
            <a:ext cx="18288000" cy="511002"/>
            <a:chOff x="0" y="0"/>
            <a:chExt cx="5454170" cy="152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454171" cy="152400"/>
            </a:xfrm>
            <a:custGeom>
              <a:avLst/>
              <a:gdLst/>
              <a:ahLst/>
              <a:cxnLst/>
              <a:rect l="l" t="t" r="r" b="b"/>
              <a:pathLst>
                <a:path w="5454171" h="152400">
                  <a:moveTo>
                    <a:pt x="0" y="0"/>
                  </a:moveTo>
                  <a:lnTo>
                    <a:pt x="5454171" y="0"/>
                  </a:lnTo>
                  <a:lnTo>
                    <a:pt x="545417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8A9C3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-20837" y="9871248"/>
            <a:ext cx="18288000" cy="511002"/>
            <a:chOff x="0" y="0"/>
            <a:chExt cx="5454170" cy="152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454171" cy="152400"/>
            </a:xfrm>
            <a:custGeom>
              <a:avLst/>
              <a:gdLst/>
              <a:ahLst/>
              <a:cxnLst/>
              <a:rect l="l" t="t" r="r" b="b"/>
              <a:pathLst>
                <a:path w="5454171" h="152400">
                  <a:moveTo>
                    <a:pt x="0" y="0"/>
                  </a:moveTo>
                  <a:lnTo>
                    <a:pt x="5454171" y="0"/>
                  </a:lnTo>
                  <a:lnTo>
                    <a:pt x="545417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8A9C3"/>
            </a:solidFill>
          </p:spPr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476179" y="1028700"/>
            <a:ext cx="744908" cy="74490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949800"/>
            <a:ext cx="7020782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FFFFFF"/>
                </a:solidFill>
                <a:latin typeface="Poppins ExtraBold"/>
              </a:rPr>
              <a:t>REFERENCES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23218" y="2837616"/>
            <a:ext cx="14831282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spc="199" dirty="0">
                <a:solidFill>
                  <a:srgbClr val="3C5AA8"/>
                </a:solidFill>
                <a:latin typeface="Lato Bold"/>
              </a:rPr>
              <a:t>[1]. Clothing Fit Dataset for Size Recommendation. (2018, August 21). Kaggle. </a:t>
            </a:r>
            <a:r>
              <a:rPr lang="en-US" sz="1999" u="sng" spc="199" dirty="0">
                <a:solidFill>
                  <a:srgbClr val="6DA7CC"/>
                </a:solidFill>
                <a:latin typeface="Lato Italics"/>
                <a:hlinkClick r:id="rId4" tooltip="https://www.kaggle.com/datasets/rmisra/clothing-fit-dataset-for-size-recommendation"/>
              </a:rPr>
              <a:t>https://www.kaggle.com/datasets/rmisra/clothing-fit-dataset-for-size-recommendation</a:t>
            </a:r>
            <a:r>
              <a:rPr lang="en-US" sz="1999" u="sng" spc="199" dirty="0">
                <a:solidFill>
                  <a:srgbClr val="6DA7CC"/>
                </a:solidFill>
                <a:latin typeface="Lato Italics"/>
              </a:rPr>
              <a:t>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123218" y="4062412"/>
            <a:ext cx="14831282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spc="199" dirty="0">
                <a:solidFill>
                  <a:srgbClr val="3C5AA8"/>
                </a:solidFill>
                <a:latin typeface="Lato Bold"/>
              </a:rPr>
              <a:t>[2]. Misra, R., Wan, M., &amp; McAuley, J. (2018). Decomposing fit semantics for product size recommendation in metric spaces. Conference on Recommender Systems. </a:t>
            </a:r>
            <a:r>
              <a:rPr lang="en-US" sz="1999" u="sng" spc="199" dirty="0">
                <a:solidFill>
                  <a:srgbClr val="6DA7CC"/>
                </a:solidFill>
                <a:latin typeface="Lato Italics"/>
                <a:hlinkClick r:id="rId5" tooltip="https://doi.org/10.1145/3240323.3240398"/>
              </a:rPr>
              <a:t>https://doi.org/10.1145/3240323.3240398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012680" y="871319"/>
            <a:ext cx="13756660" cy="941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6400" spc="320">
                <a:solidFill>
                  <a:srgbClr val="345E7D"/>
                </a:solidFill>
                <a:latin typeface="Poppins ExtraBold"/>
              </a:rPr>
              <a:t>REFERENCES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23218" y="6513512"/>
            <a:ext cx="14831282" cy="104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spc="199" dirty="0">
                <a:solidFill>
                  <a:srgbClr val="3C5AA8"/>
                </a:solidFill>
                <a:latin typeface="Lato Bold"/>
              </a:rPr>
              <a:t>[4]. </a:t>
            </a:r>
            <a:r>
              <a:rPr lang="en-US" sz="1999" spc="199" dirty="0" err="1">
                <a:solidFill>
                  <a:srgbClr val="3C5AA8"/>
                </a:solidFill>
                <a:latin typeface="Lato Bold"/>
              </a:rPr>
              <a:t>Vandanshah</a:t>
            </a:r>
            <a:r>
              <a:rPr lang="en-US" sz="1999" spc="199" dirty="0">
                <a:solidFill>
                  <a:srgbClr val="3C5AA8"/>
                </a:solidFill>
                <a:latin typeface="Lato Bold"/>
              </a:rPr>
              <a:t>. (n.d.). CSE523-Machine-Learning-2022-Data-Dynamos-/Codes at main · vandanshah17/CSE523-Machine-Learning-2022-Data-Dynamos-.GitHub. </a:t>
            </a:r>
            <a:r>
              <a:rPr lang="en-US" sz="1999" u="sng" spc="199" dirty="0">
                <a:solidFill>
                  <a:srgbClr val="6DA7CC"/>
                </a:solidFill>
                <a:latin typeface="Lato Italics"/>
                <a:hlinkClick r:id="rId6" tooltip="https://github.com/vandanshah17/CSE523-Machine-Learning-2022-Data-Dynamos-/tree/main/Codes"/>
              </a:rPr>
              <a:t>https://github.com/vandanshah17/CSE523-Machine-Learning-2022-Data-Dynamos-/tree/main/Codes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23218" y="5287962"/>
            <a:ext cx="14831282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spc="199" dirty="0">
                <a:solidFill>
                  <a:srgbClr val="3C5AA8"/>
                </a:solidFill>
                <a:latin typeface="Lato Bold"/>
              </a:rPr>
              <a:t>[3]. Flowchart. (n.d.). miro.com.</a:t>
            </a:r>
          </a:p>
          <a:p>
            <a:pPr algn="just">
              <a:lnSpc>
                <a:spcPts val="2799"/>
              </a:lnSpc>
            </a:pPr>
            <a:r>
              <a:rPr lang="en-US" sz="1999" u="sng" spc="199" dirty="0">
                <a:solidFill>
                  <a:srgbClr val="6DA7CC"/>
                </a:solidFill>
                <a:latin typeface="Lato Italics"/>
                <a:hlinkClick r:id="rId7"/>
              </a:rPr>
              <a:t>https://miro.com/app/board/uXjVMSsaeBA=/?share_link_id=269082615364</a:t>
            </a:r>
            <a:endParaRPr lang="en-US" sz="1999" u="sng" spc="199" dirty="0">
              <a:solidFill>
                <a:srgbClr val="6DA7CC"/>
              </a:solidFill>
              <a:latin typeface="Lato Itali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42027" y="1314978"/>
            <a:ext cx="12098401" cy="927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40"/>
              </a:lnSpc>
            </a:pPr>
            <a:r>
              <a:rPr lang="en-US" sz="6800" spc="340" dirty="0">
                <a:solidFill>
                  <a:schemeClr val="accent1">
                    <a:lumMod val="75000"/>
                  </a:schemeClr>
                </a:solidFill>
                <a:latin typeface="Poppins ExtraBold"/>
              </a:rPr>
              <a:t>INTRODUCTION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08246" y="2968521"/>
            <a:ext cx="16165962" cy="5229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999"/>
              </a:lnSpc>
            </a:pPr>
            <a:r>
              <a:rPr lang="en-US" sz="3999" u="sng">
                <a:solidFill>
                  <a:srgbClr val="2B4A9D"/>
                </a:solidFill>
                <a:latin typeface="Lato Bold"/>
              </a:rPr>
              <a:t>AIM</a:t>
            </a:r>
            <a:r>
              <a:rPr lang="en-US" sz="3999">
                <a:solidFill>
                  <a:srgbClr val="2B4A9D"/>
                </a:solidFill>
                <a:latin typeface="Lato Bold"/>
              </a:rPr>
              <a:t>:</a:t>
            </a:r>
            <a:r>
              <a:rPr lang="en-US" sz="3999">
                <a:solidFill>
                  <a:srgbClr val="2B4A9D"/>
                </a:solidFill>
                <a:latin typeface="Lato"/>
              </a:rPr>
              <a:t> To solve the issue of uncertainty surrounding online shopping.</a:t>
            </a:r>
          </a:p>
          <a:p>
            <a:pPr algn="just">
              <a:lnSpc>
                <a:spcPts val="5999"/>
              </a:lnSpc>
            </a:pPr>
            <a:endParaRPr lang="en-US" sz="3999">
              <a:solidFill>
                <a:srgbClr val="2B4A9D"/>
              </a:solidFill>
              <a:latin typeface="Lato"/>
            </a:endParaRPr>
          </a:p>
          <a:p>
            <a:pPr algn="just">
              <a:lnSpc>
                <a:spcPts val="5999"/>
              </a:lnSpc>
            </a:pPr>
            <a:r>
              <a:rPr lang="en-US" sz="3999" u="sng">
                <a:solidFill>
                  <a:srgbClr val="2B4A9D"/>
                </a:solidFill>
                <a:latin typeface="Lato Bold"/>
              </a:rPr>
              <a:t>SOLUTION</a:t>
            </a:r>
            <a:r>
              <a:rPr lang="en-US" sz="3999">
                <a:solidFill>
                  <a:srgbClr val="2B4A9D"/>
                </a:solidFill>
                <a:latin typeface="Lato Bold"/>
              </a:rPr>
              <a:t>:</a:t>
            </a:r>
            <a:r>
              <a:rPr lang="en-US" sz="3999">
                <a:solidFill>
                  <a:srgbClr val="2B4A9D"/>
                </a:solidFill>
                <a:latin typeface="Lato"/>
              </a:rPr>
              <a:t> By developing a machine learning model that predicts whether a product is fit or not, based on its attributes</a:t>
            </a:r>
          </a:p>
          <a:p>
            <a:pPr algn="just">
              <a:lnSpc>
                <a:spcPts val="5999"/>
              </a:lnSpc>
            </a:pPr>
            <a:endParaRPr lang="en-US" sz="3999">
              <a:solidFill>
                <a:srgbClr val="2B4A9D"/>
              </a:solidFill>
              <a:latin typeface="Lato"/>
            </a:endParaRPr>
          </a:p>
          <a:p>
            <a:pPr algn="just">
              <a:lnSpc>
                <a:spcPts val="5999"/>
              </a:lnSpc>
            </a:pPr>
            <a:r>
              <a:rPr lang="en-US" sz="3999" u="sng">
                <a:solidFill>
                  <a:srgbClr val="2B4A9D"/>
                </a:solidFill>
                <a:latin typeface="Lato Bold"/>
              </a:rPr>
              <a:t>WHY IS IT NECESSARY</a:t>
            </a:r>
            <a:r>
              <a:rPr lang="en-US" sz="3999">
                <a:solidFill>
                  <a:srgbClr val="2B4A9D"/>
                </a:solidFill>
                <a:latin typeface="Lato Bold"/>
              </a:rPr>
              <a:t>:</a:t>
            </a:r>
            <a:r>
              <a:rPr lang="en-US" sz="3999">
                <a:solidFill>
                  <a:srgbClr val="2B4A9D"/>
                </a:solidFill>
                <a:latin typeface="Lato"/>
              </a:rPr>
              <a:t> To reduce product returns and provide customers with a better shopping experience.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18288000" cy="522847"/>
            <a:chOff x="0" y="0"/>
            <a:chExt cx="5330610" cy="152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9764153"/>
            <a:ext cx="18288000" cy="522847"/>
            <a:chOff x="0" y="0"/>
            <a:chExt cx="5330610" cy="152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4690289"/>
            <a:ext cx="18288000" cy="390637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94800" y="1039789"/>
            <a:ext cx="12098401" cy="89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 dirty="0">
                <a:solidFill>
                  <a:srgbClr val="345E7D"/>
                </a:solidFill>
                <a:latin typeface="Poppins ExtraBold"/>
              </a:rPr>
              <a:t>DATASET INFORMATION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8842924"/>
            <a:ext cx="18288000" cy="1444076"/>
            <a:chOff x="0" y="0"/>
            <a:chExt cx="5330610" cy="42092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30610" cy="420921"/>
            </a:xfrm>
            <a:custGeom>
              <a:avLst/>
              <a:gdLst/>
              <a:ahLst/>
              <a:cxnLst/>
              <a:rect l="l" t="t" r="r" b="b"/>
              <a:pathLst>
                <a:path w="5330610" h="420921">
                  <a:moveTo>
                    <a:pt x="0" y="0"/>
                  </a:moveTo>
                  <a:lnTo>
                    <a:pt x="5330610" y="0"/>
                  </a:lnTo>
                  <a:lnTo>
                    <a:pt x="5330610" y="420921"/>
                  </a:lnTo>
                  <a:lnTo>
                    <a:pt x="0" y="420921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18288000" cy="522847"/>
            <a:chOff x="0" y="0"/>
            <a:chExt cx="5330610" cy="152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514350" y="9154753"/>
            <a:ext cx="17259300" cy="77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80"/>
              </a:lnSpc>
              <a:spcBef>
                <a:spcPct val="0"/>
              </a:spcBef>
            </a:pPr>
            <a:r>
              <a:rPr lang="en-US" sz="2200" spc="220">
                <a:solidFill>
                  <a:srgbClr val="E3EBF2"/>
                </a:solidFill>
                <a:latin typeface="Lato Bold"/>
              </a:rPr>
              <a:t>[1]. Clothing Fit Dataset for Size Recommendation. (2018, August 21). Kaggle. https://www.kaggle.com/datasets/rmisra/clothing-fit-dataset-for-size-recommendation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02634" y="2344023"/>
            <a:ext cx="6482732" cy="1975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 spc="15">
                <a:solidFill>
                  <a:srgbClr val="2B4257"/>
                </a:solidFill>
                <a:latin typeface="Lato Bold"/>
              </a:rPr>
              <a:t>DATASET SOURCE</a:t>
            </a:r>
            <a:r>
              <a:rPr lang="en-US" sz="3000" spc="15">
                <a:solidFill>
                  <a:srgbClr val="2B4257"/>
                </a:solidFill>
                <a:latin typeface="Lato"/>
              </a:rPr>
              <a:t>:   KAGGLE</a:t>
            </a:r>
          </a:p>
          <a:p>
            <a:pPr>
              <a:lnSpc>
                <a:spcPts val="3120"/>
              </a:lnSpc>
            </a:pPr>
            <a:endParaRPr lang="en-US" sz="3000" spc="15">
              <a:solidFill>
                <a:srgbClr val="2B4257"/>
              </a:solidFill>
              <a:latin typeface="Lato"/>
            </a:endParaRPr>
          </a:p>
          <a:p>
            <a:pPr>
              <a:lnSpc>
                <a:spcPts val="3120"/>
              </a:lnSpc>
            </a:pPr>
            <a:r>
              <a:rPr lang="en-US" sz="3000" spc="15">
                <a:solidFill>
                  <a:srgbClr val="2B4257"/>
                </a:solidFill>
                <a:latin typeface="Lato Bold"/>
              </a:rPr>
              <a:t>AUTHOR:                     </a:t>
            </a:r>
            <a:r>
              <a:rPr lang="en-US" sz="3000" spc="15">
                <a:solidFill>
                  <a:srgbClr val="2B4257"/>
                </a:solidFill>
                <a:latin typeface="Lato"/>
              </a:rPr>
              <a:t>Rishabh Mishra</a:t>
            </a:r>
          </a:p>
          <a:p>
            <a:pPr>
              <a:lnSpc>
                <a:spcPts val="3120"/>
              </a:lnSpc>
            </a:pPr>
            <a:endParaRPr lang="en-US" sz="3000" spc="15">
              <a:solidFill>
                <a:srgbClr val="2B4257"/>
              </a:solidFill>
              <a:latin typeface="Lato"/>
            </a:endParaRPr>
          </a:p>
          <a:p>
            <a:pPr>
              <a:lnSpc>
                <a:spcPts val="3120"/>
              </a:lnSpc>
            </a:pPr>
            <a:r>
              <a:rPr lang="en-US" sz="3000" spc="15">
                <a:solidFill>
                  <a:srgbClr val="2B4257"/>
                </a:solidFill>
                <a:latin typeface="Lato Bold"/>
              </a:rPr>
              <a:t>INFORMATION:         </a:t>
            </a:r>
            <a:r>
              <a:rPr lang="en-US" sz="3000" spc="15">
                <a:solidFill>
                  <a:srgbClr val="2B4257"/>
                </a:solidFill>
                <a:latin typeface="Lato"/>
              </a:rPr>
              <a:t>1,90,000 X 15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840008" y="4791475"/>
            <a:ext cx="3080957" cy="41148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94800" y="942768"/>
            <a:ext cx="12098401" cy="908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10"/>
              </a:lnSpc>
            </a:pPr>
            <a:r>
              <a:rPr lang="en-US" sz="6200" spc="310">
                <a:solidFill>
                  <a:srgbClr val="345E7D"/>
                </a:solidFill>
                <a:latin typeface="Poppins ExtraBold"/>
              </a:rPr>
              <a:t>PROBLEM STATEMENT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68357" y="2354434"/>
            <a:ext cx="13713001" cy="590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endParaRPr/>
          </a:p>
          <a:p>
            <a:pPr marL="755651" lvl="1" indent="-377825">
              <a:lnSpc>
                <a:spcPts val="5250"/>
              </a:lnSpc>
              <a:buFont typeface="Arial"/>
              <a:buChar char="•"/>
            </a:pPr>
            <a:r>
              <a:rPr lang="en-US" sz="3500">
                <a:solidFill>
                  <a:srgbClr val="2B4257"/>
                </a:solidFill>
                <a:latin typeface="Canva Sans Bold"/>
              </a:rPr>
              <a:t>Assisting customers in predicting the size of the product that fits.</a:t>
            </a:r>
          </a:p>
          <a:p>
            <a:pPr>
              <a:lnSpc>
                <a:spcPts val="5250"/>
              </a:lnSpc>
            </a:pPr>
            <a:endParaRPr lang="en-US" sz="3500">
              <a:solidFill>
                <a:srgbClr val="2B4257"/>
              </a:solidFill>
              <a:latin typeface="Canva Sans Bold"/>
            </a:endParaRPr>
          </a:p>
          <a:p>
            <a:pPr marL="755651" lvl="1" indent="-377825">
              <a:lnSpc>
                <a:spcPts val="5250"/>
              </a:lnSpc>
              <a:buFont typeface="Arial"/>
              <a:buChar char="•"/>
            </a:pPr>
            <a:r>
              <a:rPr lang="en-US" sz="3500">
                <a:solidFill>
                  <a:srgbClr val="2B4257"/>
                </a:solidFill>
                <a:latin typeface="Canva Sans Bold"/>
              </a:rPr>
              <a:t>Developing machine learning model to reduce product returns due to size issue.</a:t>
            </a:r>
          </a:p>
          <a:p>
            <a:pPr>
              <a:lnSpc>
                <a:spcPts val="5250"/>
              </a:lnSpc>
            </a:pPr>
            <a:endParaRPr lang="en-US" sz="3500">
              <a:solidFill>
                <a:srgbClr val="2B4257"/>
              </a:solidFill>
              <a:latin typeface="Canva Sans Bold"/>
            </a:endParaRPr>
          </a:p>
          <a:p>
            <a:pPr marL="755651" lvl="1" indent="-377825">
              <a:lnSpc>
                <a:spcPts val="5250"/>
              </a:lnSpc>
              <a:buFont typeface="Arial"/>
              <a:buChar char="•"/>
            </a:pPr>
            <a:r>
              <a:rPr lang="en-US" sz="3500" u="sng">
                <a:solidFill>
                  <a:srgbClr val="2B4257"/>
                </a:solidFill>
                <a:latin typeface="Canva Sans Bold"/>
              </a:rPr>
              <a:t>Main goal:</a:t>
            </a:r>
            <a:r>
              <a:rPr lang="en-US" sz="3500">
                <a:solidFill>
                  <a:srgbClr val="2B4257"/>
                </a:solidFill>
                <a:latin typeface="Canva Sans Bold"/>
              </a:rPr>
              <a:t> Product Size Prediction using K-Nearest Neighbours and Random Forest Classification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0" y="0"/>
            <a:ext cx="18288000" cy="522847"/>
            <a:chOff x="0" y="0"/>
            <a:chExt cx="5330610" cy="152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0" y="9764153"/>
            <a:ext cx="18288000" cy="522847"/>
            <a:chOff x="0" y="0"/>
            <a:chExt cx="5330610" cy="152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962" y="2241981"/>
            <a:ext cx="17864076" cy="6630060"/>
            <a:chOff x="0" y="0"/>
            <a:chExt cx="23818769" cy="884008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23818769" cy="6087197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6087197"/>
              <a:ext cx="9318666" cy="2752883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9318666" y="6087197"/>
              <a:ext cx="8227365" cy="2752883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3094800" y="942768"/>
            <a:ext cx="12098401" cy="908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10"/>
              </a:lnSpc>
            </a:pPr>
            <a:r>
              <a:rPr lang="en-US" sz="6200" spc="310">
                <a:solidFill>
                  <a:srgbClr val="345E7D"/>
                </a:solidFill>
                <a:latin typeface="Poppins ExtraBold"/>
              </a:rPr>
              <a:t>GAANT CHART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0"/>
            <a:ext cx="18288000" cy="522847"/>
            <a:chOff x="0" y="0"/>
            <a:chExt cx="5330610" cy="152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0" y="9764153"/>
            <a:ext cx="18288000" cy="522847"/>
            <a:chOff x="0" y="0"/>
            <a:chExt cx="5330610" cy="152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22847"/>
            <a:chOff x="0" y="0"/>
            <a:chExt cx="5330610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8842924"/>
            <a:ext cx="18288000" cy="1444076"/>
            <a:chOff x="0" y="0"/>
            <a:chExt cx="5330610" cy="42092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30610" cy="420921"/>
            </a:xfrm>
            <a:custGeom>
              <a:avLst/>
              <a:gdLst/>
              <a:ahLst/>
              <a:cxnLst/>
              <a:rect l="l" t="t" r="r" b="b"/>
              <a:pathLst>
                <a:path w="5330610" h="420921">
                  <a:moveTo>
                    <a:pt x="0" y="0"/>
                  </a:moveTo>
                  <a:lnTo>
                    <a:pt x="5330610" y="0"/>
                  </a:lnTo>
                  <a:lnTo>
                    <a:pt x="5330610" y="420921"/>
                  </a:lnTo>
                  <a:lnTo>
                    <a:pt x="0" y="420921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l="2532" t="4825" r="2262" b="3529"/>
          <a:stretch>
            <a:fillRect/>
          </a:stretch>
        </p:blipFill>
        <p:spPr>
          <a:xfrm>
            <a:off x="2802278" y="4921183"/>
            <a:ext cx="4655008" cy="301364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2020" t="5107" r="2019"/>
          <a:stretch>
            <a:fillRect/>
          </a:stretch>
        </p:blipFill>
        <p:spPr>
          <a:xfrm>
            <a:off x="10715087" y="5004920"/>
            <a:ext cx="4350249" cy="2846171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973873" y="865667"/>
            <a:ext cx="14340253" cy="1019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345E7D"/>
                </a:solidFill>
                <a:latin typeface="Poppins ExtraBold"/>
              </a:rPr>
              <a:t>EXISTING BODY OF WORK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4350" y="2142017"/>
            <a:ext cx="17259300" cy="246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spc="200">
                <a:solidFill>
                  <a:srgbClr val="345E7D"/>
                </a:solidFill>
                <a:latin typeface="Lato Bold"/>
              </a:rPr>
              <a:t>PREDICTING TRUE SIZE OF THE PRODUCT</a:t>
            </a:r>
          </a:p>
          <a:p>
            <a:pPr>
              <a:lnSpc>
                <a:spcPts val="2800"/>
              </a:lnSpc>
            </a:pPr>
            <a:endParaRPr lang="en-US" sz="2000" spc="200">
              <a:solidFill>
                <a:srgbClr val="345E7D"/>
              </a:solidFill>
              <a:latin typeface="Lato Bold"/>
            </a:endParaRP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spc="200">
                <a:solidFill>
                  <a:srgbClr val="345E7D"/>
                </a:solidFill>
                <a:latin typeface="Lato Bold"/>
              </a:rPr>
              <a:t>BAYESIAN LOGIT REGRESSION MODELS WITH ORDINAL CATEGORIES TO MODEL FIT </a:t>
            </a:r>
          </a:p>
          <a:p>
            <a:pPr>
              <a:lnSpc>
                <a:spcPts val="2800"/>
              </a:lnSpc>
            </a:pPr>
            <a:endParaRPr lang="en-US" sz="2000" spc="200">
              <a:solidFill>
                <a:srgbClr val="345E7D"/>
              </a:solidFill>
              <a:latin typeface="Lato Bold"/>
            </a:endParaRP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spc="200">
                <a:solidFill>
                  <a:srgbClr val="345E7D"/>
                </a:solidFill>
                <a:latin typeface="Lato Bold"/>
              </a:rPr>
              <a:t>CAPTURING FIT SEMANTICS AND HANDLE LABEL IMBALANCE ISSUES USING METRIC LEARNING APPROACHES</a:t>
            </a:r>
          </a:p>
          <a:p>
            <a:pPr>
              <a:lnSpc>
                <a:spcPts val="2800"/>
              </a:lnSpc>
            </a:pPr>
            <a:endParaRPr lang="en-US" sz="2000" spc="200">
              <a:solidFill>
                <a:srgbClr val="345E7D"/>
              </a:solidFill>
              <a:latin typeface="Lato Bold"/>
            </a:endParaRPr>
          </a:p>
          <a:p>
            <a:pPr marL="431801" lvl="1" indent="-215900">
              <a:lnSpc>
                <a:spcPts val="2800"/>
              </a:lnSpc>
              <a:buFont typeface="Arial"/>
              <a:buChar char="•"/>
            </a:pPr>
            <a:r>
              <a:rPr lang="en-US" sz="2000" spc="200">
                <a:solidFill>
                  <a:srgbClr val="345E7D"/>
                </a:solidFill>
                <a:latin typeface="Lato Bold"/>
              </a:rPr>
              <a:t>USING SKIP-GRAM MODELS TO LEARN CUSTOMERS’ AND PRODUCTS’ LATENT FEATURES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48148" y="9190312"/>
            <a:ext cx="14648855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E3EBF2"/>
                </a:solidFill>
                <a:latin typeface="Lato Bold"/>
              </a:rPr>
              <a:t>[2]. Misra, R., Wan, M., &amp; McAuley, J. (2018). Decomposing fit semantics for product size recommendation</a:t>
            </a:r>
          </a:p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E3EBF2"/>
                </a:solidFill>
                <a:latin typeface="Lato Bold"/>
              </a:rPr>
              <a:t>in metric spaces. Conference on Recommender Systems. https://doi.org/10.1145/3240323.3240398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802278" y="8049129"/>
            <a:ext cx="4164052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50">
                <a:solidFill>
                  <a:srgbClr val="2B4257"/>
                </a:solidFill>
                <a:latin typeface="Lato Bold"/>
              </a:rPr>
              <a:t>[2]. METRIC LEARNING APPROACH IN 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50">
                <a:solidFill>
                  <a:srgbClr val="2B4257"/>
                </a:solidFill>
                <a:latin typeface="Lato Bold"/>
              </a:rPr>
              <a:t>CLASSIFYING INFREQUENT LABELS.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715087" y="8049129"/>
            <a:ext cx="4577766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50">
                <a:solidFill>
                  <a:srgbClr val="2B4257"/>
                </a:solidFill>
                <a:latin typeface="Lato Bold"/>
              </a:rPr>
              <a:t>[2]. AVERAGE TEST AUC FOR PRODUCTS 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500" spc="150">
                <a:solidFill>
                  <a:srgbClr val="2B4257"/>
                </a:solidFill>
                <a:latin typeface="Lato Bold"/>
              </a:rPr>
              <a:t>WITH GIVEN NUMBER OF TRANSACTIONS.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 rot="-5400000">
            <a:off x="568482" y="1960670"/>
            <a:ext cx="829509" cy="1966473"/>
            <a:chOff x="0" y="0"/>
            <a:chExt cx="2354580" cy="55818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345E7D"/>
            </a:solidFill>
          </p:spPr>
        </p:sp>
      </p:grpSp>
      <p:grpSp>
        <p:nvGrpSpPr>
          <p:cNvPr id="6" name="Group 6"/>
          <p:cNvGrpSpPr/>
          <p:nvPr/>
        </p:nvGrpSpPr>
        <p:grpSpPr>
          <a:xfrm rot="-5400000">
            <a:off x="4058321" y="-3510481"/>
            <a:ext cx="1629197" cy="9796862"/>
            <a:chOff x="0" y="0"/>
            <a:chExt cx="2354580" cy="1415881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53310" cy="14158818"/>
            </a:xfrm>
            <a:custGeom>
              <a:avLst/>
              <a:gdLst/>
              <a:ahLst/>
              <a:cxnLst/>
              <a:rect l="l" t="t" r="r" b="b"/>
              <a:pathLst>
                <a:path w="2353310" h="14158818">
                  <a:moveTo>
                    <a:pt x="784860" y="14091507"/>
                  </a:moveTo>
                  <a:cubicBezTo>
                    <a:pt x="905510" y="14132147"/>
                    <a:pt x="1042670" y="14158818"/>
                    <a:pt x="1177290" y="14158818"/>
                  </a:cubicBezTo>
                  <a:cubicBezTo>
                    <a:pt x="1311910" y="14158818"/>
                    <a:pt x="1441450" y="14135957"/>
                    <a:pt x="1560830" y="14095318"/>
                  </a:cubicBezTo>
                  <a:cubicBezTo>
                    <a:pt x="1563370" y="14094047"/>
                    <a:pt x="1565910" y="14094047"/>
                    <a:pt x="1568450" y="14092777"/>
                  </a:cubicBezTo>
                  <a:cubicBezTo>
                    <a:pt x="2016760" y="13930218"/>
                    <a:pt x="2346960" y="13500957"/>
                    <a:pt x="2353310" y="12964570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2954615"/>
                  </a:lnTo>
                  <a:cubicBezTo>
                    <a:pt x="6350" y="13503497"/>
                    <a:pt x="331470" y="13932757"/>
                    <a:pt x="784860" y="14091507"/>
                  </a:cubicBezTo>
                  <a:close/>
                </a:path>
              </a:pathLst>
            </a:custGeom>
            <a:solidFill>
              <a:srgbClr val="345E7D"/>
            </a:solidFill>
          </p:spPr>
        </p:sp>
      </p:grpSp>
      <p:grpSp>
        <p:nvGrpSpPr>
          <p:cNvPr id="8" name="Group 8"/>
          <p:cNvGrpSpPr/>
          <p:nvPr/>
        </p:nvGrpSpPr>
        <p:grpSpPr>
          <a:xfrm rot="-5400000">
            <a:off x="542971" y="7285745"/>
            <a:ext cx="829509" cy="1966473"/>
            <a:chOff x="0" y="0"/>
            <a:chExt cx="2354580" cy="558188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345E7D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342168" y="3901586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2</a:t>
            </a:r>
          </a:p>
        </p:txBody>
      </p:sp>
      <p:grpSp>
        <p:nvGrpSpPr>
          <p:cNvPr id="11" name="Group 11"/>
          <p:cNvGrpSpPr/>
          <p:nvPr/>
        </p:nvGrpSpPr>
        <p:grpSpPr>
          <a:xfrm rot="-5400000">
            <a:off x="542971" y="5218372"/>
            <a:ext cx="829509" cy="1966473"/>
            <a:chOff x="0" y="0"/>
            <a:chExt cx="2354580" cy="558188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345E7D"/>
            </a:solidFill>
          </p:spPr>
        </p:sp>
      </p:grpSp>
      <p:grpSp>
        <p:nvGrpSpPr>
          <p:cNvPr id="13" name="Group 13"/>
          <p:cNvGrpSpPr/>
          <p:nvPr/>
        </p:nvGrpSpPr>
        <p:grpSpPr>
          <a:xfrm rot="-5400000">
            <a:off x="542971" y="3023057"/>
            <a:ext cx="829509" cy="1966473"/>
            <a:chOff x="0" y="0"/>
            <a:chExt cx="2354580" cy="558188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345E7D"/>
            </a:solidFill>
          </p:spPr>
        </p:sp>
      </p:grpSp>
      <p:grpSp>
        <p:nvGrpSpPr>
          <p:cNvPr id="15" name="Group 15"/>
          <p:cNvGrpSpPr/>
          <p:nvPr/>
        </p:nvGrpSpPr>
        <p:grpSpPr>
          <a:xfrm rot="-5400000">
            <a:off x="542971" y="4160263"/>
            <a:ext cx="829509" cy="1966473"/>
            <a:chOff x="0" y="0"/>
            <a:chExt cx="2354580" cy="55818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345E7D"/>
            </a:solidFill>
          </p:spPr>
        </p:sp>
      </p:grpSp>
      <p:grpSp>
        <p:nvGrpSpPr>
          <p:cNvPr id="17" name="Group 17"/>
          <p:cNvGrpSpPr/>
          <p:nvPr/>
        </p:nvGrpSpPr>
        <p:grpSpPr>
          <a:xfrm rot="-5400000">
            <a:off x="542971" y="6252059"/>
            <a:ext cx="829509" cy="1966473"/>
            <a:chOff x="0" y="0"/>
            <a:chExt cx="2354580" cy="558188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345E7D"/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877997" y="3328251"/>
            <a:ext cx="8410003" cy="349229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2428018" y="2658206"/>
            <a:ext cx="8926205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 spc="290">
                <a:solidFill>
                  <a:srgbClr val="2B4257"/>
                </a:solidFill>
                <a:latin typeface="Lato Bold"/>
              </a:rPr>
              <a:t>DATA CLEANING AND PREPROCESSING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42168" y="2648681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32643" y="7973259"/>
            <a:ext cx="487056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"/>
              </a:rPr>
              <a:t>6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428018" y="4857750"/>
            <a:ext cx="8926205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 spc="290">
                <a:solidFill>
                  <a:srgbClr val="2B4257"/>
                </a:solidFill>
                <a:latin typeface="Lato Bold"/>
              </a:rPr>
              <a:t>EXPLORATORY DATA ANALYSIS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428018" y="7940145"/>
            <a:ext cx="10985009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 spc="290">
                <a:solidFill>
                  <a:srgbClr val="2B4257"/>
                </a:solidFill>
                <a:latin typeface="Lato Bold"/>
              </a:rPr>
              <a:t>HYPERPARAMETER TUNING USING GRID SEARCH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52745" y="897413"/>
            <a:ext cx="7859468" cy="1019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E3EBF2"/>
                </a:solidFill>
                <a:latin typeface="Poppins ExtraBold"/>
              </a:rPr>
              <a:t>OUR APPROACH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475191" y="5878076"/>
            <a:ext cx="221010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AF9F9"/>
                </a:solidFill>
                <a:latin typeface="Lato Bold"/>
              </a:rPr>
              <a:t>4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467308" y="3682511"/>
            <a:ext cx="2275880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 spc="290">
                <a:solidFill>
                  <a:srgbClr val="2B4257"/>
                </a:solidFill>
                <a:latin typeface="Lato Bold"/>
              </a:rPr>
              <a:t>ENCODING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471351" y="3711069"/>
            <a:ext cx="25919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2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471351" y="4848275"/>
            <a:ext cx="25919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"/>
              </a:rPr>
              <a:t>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75191" y="6911763"/>
            <a:ext cx="221010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AF9F9"/>
                </a:solidFill>
                <a:latin typeface="Lato"/>
              </a:rPr>
              <a:t>5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428018" y="5886450"/>
            <a:ext cx="6992779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 spc="290">
                <a:solidFill>
                  <a:srgbClr val="2B4257"/>
                </a:solidFill>
                <a:latin typeface="Lato Bold"/>
              </a:rPr>
              <a:t>OVERSAMPLING USING SMOTENC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428018" y="6949545"/>
            <a:ext cx="7625120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 spc="290">
                <a:solidFill>
                  <a:srgbClr val="2B4257"/>
                </a:solidFill>
                <a:latin typeface="Lato Bold"/>
              </a:rPr>
              <a:t>RANDOM FOREST &amp; KNN CLASSIFIER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0" y="9102836"/>
            <a:ext cx="18288000" cy="1184164"/>
            <a:chOff x="0" y="0"/>
            <a:chExt cx="5330610" cy="34516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330610" cy="345162"/>
            </a:xfrm>
            <a:custGeom>
              <a:avLst/>
              <a:gdLst/>
              <a:ahLst/>
              <a:cxnLst/>
              <a:rect l="l" t="t" r="r" b="b"/>
              <a:pathLst>
                <a:path w="5330610" h="345162">
                  <a:moveTo>
                    <a:pt x="0" y="0"/>
                  </a:moveTo>
                  <a:lnTo>
                    <a:pt x="5330610" y="0"/>
                  </a:lnTo>
                  <a:lnTo>
                    <a:pt x="5330610" y="345162"/>
                  </a:lnTo>
                  <a:lnTo>
                    <a:pt x="0" y="345162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sp>
        <p:nvSpPr>
          <p:cNvPr id="35" name="TextBox 35"/>
          <p:cNvSpPr txBox="1"/>
          <p:nvPr/>
        </p:nvSpPr>
        <p:spPr>
          <a:xfrm>
            <a:off x="2723382" y="9320268"/>
            <a:ext cx="13394829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E3EBF2"/>
                </a:solidFill>
                <a:latin typeface="Lato Bold"/>
              </a:rPr>
              <a:t>[3]. Flowchart. (n.d.). miro.com.</a:t>
            </a:r>
          </a:p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spc="200">
                <a:solidFill>
                  <a:srgbClr val="E3EBF2"/>
                </a:solidFill>
                <a:latin typeface="Lato Bold"/>
              </a:rPr>
              <a:t>https://miro.com/app/board/uXjVMSsaeBA=/?share_link_id=269082615364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22847"/>
            <a:chOff x="0" y="0"/>
            <a:chExt cx="5330610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65" y="9291689"/>
            <a:ext cx="18288000" cy="999097"/>
            <a:chOff x="0" y="0"/>
            <a:chExt cx="5330610" cy="2912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30610" cy="291218"/>
            </a:xfrm>
            <a:custGeom>
              <a:avLst/>
              <a:gdLst/>
              <a:ahLst/>
              <a:cxnLst/>
              <a:rect l="l" t="t" r="r" b="b"/>
              <a:pathLst>
                <a:path w="5330610" h="291218">
                  <a:moveTo>
                    <a:pt x="0" y="0"/>
                  </a:moveTo>
                  <a:lnTo>
                    <a:pt x="5330610" y="0"/>
                  </a:lnTo>
                  <a:lnTo>
                    <a:pt x="5330610" y="291218"/>
                  </a:lnTo>
                  <a:lnTo>
                    <a:pt x="0" y="291218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005729" y="2072495"/>
            <a:ext cx="16190820" cy="1958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V="1">
            <a:off x="9301249" y="2082286"/>
            <a:ext cx="1113" cy="685697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1049031" y="8919988"/>
            <a:ext cx="16210269" cy="22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H="1" flipV="1">
            <a:off x="17196572" y="2053445"/>
            <a:ext cx="43678" cy="686653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H="1" flipV="1">
            <a:off x="1005706" y="2082286"/>
            <a:ext cx="0" cy="685697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1039706" y="2900536"/>
            <a:ext cx="16190820" cy="1958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81703" y="2956261"/>
            <a:ext cx="7743549" cy="5927584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264902" y="3044749"/>
            <a:ext cx="5969131" cy="5750608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354700" y="693271"/>
            <a:ext cx="15578600" cy="1217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0"/>
              </a:lnSpc>
            </a:pPr>
            <a:r>
              <a:rPr lang="en-US" sz="4600" spc="230">
                <a:solidFill>
                  <a:srgbClr val="345E7D"/>
                </a:solidFill>
                <a:latin typeface="Poppins ExtraBold"/>
              </a:rPr>
              <a:t>RESULTS: </a:t>
            </a:r>
          </a:p>
          <a:p>
            <a:pPr algn="ctr">
              <a:lnSpc>
                <a:spcPts val="4410"/>
              </a:lnSpc>
            </a:pPr>
            <a:r>
              <a:rPr lang="en-US" sz="4200" spc="210">
                <a:solidFill>
                  <a:srgbClr val="6DA7CC"/>
                </a:solidFill>
                <a:latin typeface="Lato Italics"/>
              </a:rPr>
              <a:t>ALGORITHMS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545294" y="2187327"/>
            <a:ext cx="1392735" cy="485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00" dirty="0">
                <a:solidFill>
                  <a:srgbClr val="2B4257"/>
                </a:solidFill>
                <a:latin typeface="Lato Bold"/>
              </a:rPr>
              <a:t>CODE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531964" y="2201032"/>
            <a:ext cx="543389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00" dirty="0">
                <a:solidFill>
                  <a:srgbClr val="2B4257"/>
                </a:solidFill>
                <a:latin typeface="Lato Bold"/>
              </a:rPr>
              <a:t>ACCURACY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63420" y="9478645"/>
            <a:ext cx="16277657" cy="54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 spc="160">
                <a:solidFill>
                  <a:srgbClr val="E3EBF2"/>
                </a:solidFill>
                <a:latin typeface="Lato Bold"/>
              </a:rPr>
              <a:t>[4]. CSE523-Machine-Learning-2022-Data-Dynamos-/Codes at main · vandanshah17/CSE523-Machine-Learning-2022-Data-Dynamos-. GitHub. https://github.com/vandanshah17/CSE523-Machine-Learning-2022-Data-Dynamos-/tree/main/Codes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22847"/>
            <a:chOff x="0" y="0"/>
            <a:chExt cx="5330610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30610" cy="152400"/>
            </a:xfrm>
            <a:custGeom>
              <a:avLst/>
              <a:gdLst/>
              <a:ahLst/>
              <a:cxnLst/>
              <a:rect l="l" t="t" r="r" b="b"/>
              <a:pathLst>
                <a:path w="5330610" h="152400">
                  <a:moveTo>
                    <a:pt x="0" y="0"/>
                  </a:moveTo>
                  <a:lnTo>
                    <a:pt x="5330610" y="0"/>
                  </a:lnTo>
                  <a:lnTo>
                    <a:pt x="5330610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65" y="9291689"/>
            <a:ext cx="18288000" cy="999097"/>
            <a:chOff x="0" y="0"/>
            <a:chExt cx="5330610" cy="2912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30610" cy="291218"/>
            </a:xfrm>
            <a:custGeom>
              <a:avLst/>
              <a:gdLst/>
              <a:ahLst/>
              <a:cxnLst/>
              <a:rect l="l" t="t" r="r" b="b"/>
              <a:pathLst>
                <a:path w="5330610" h="291218">
                  <a:moveTo>
                    <a:pt x="0" y="0"/>
                  </a:moveTo>
                  <a:lnTo>
                    <a:pt x="5330610" y="0"/>
                  </a:lnTo>
                  <a:lnTo>
                    <a:pt x="5330610" y="291218"/>
                  </a:lnTo>
                  <a:lnTo>
                    <a:pt x="0" y="291218"/>
                  </a:lnTo>
                  <a:close/>
                </a:path>
              </a:pathLst>
            </a:custGeom>
            <a:solidFill>
              <a:srgbClr val="8DB2C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354700" y="693271"/>
            <a:ext cx="15578600" cy="1217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0"/>
              </a:lnSpc>
            </a:pPr>
            <a:r>
              <a:rPr lang="en-US" sz="4600" spc="230">
                <a:solidFill>
                  <a:srgbClr val="345E7D"/>
                </a:solidFill>
                <a:latin typeface="Poppins ExtraBold"/>
              </a:rPr>
              <a:t>RESULTS: </a:t>
            </a:r>
          </a:p>
          <a:p>
            <a:pPr algn="ctr">
              <a:lnSpc>
                <a:spcPts val="4410"/>
              </a:lnSpc>
            </a:pPr>
            <a:r>
              <a:rPr lang="en-US" sz="4200" spc="210">
                <a:solidFill>
                  <a:srgbClr val="6DA7CC"/>
                </a:solidFill>
                <a:latin typeface="Lato Italics"/>
              </a:rPr>
              <a:t>RANDOM FOREST CLASSIFICATION</a:t>
            </a:r>
          </a:p>
        </p:txBody>
      </p:sp>
      <p:sp>
        <p:nvSpPr>
          <p:cNvPr id="7" name="AutoShape 7"/>
          <p:cNvSpPr/>
          <p:nvPr/>
        </p:nvSpPr>
        <p:spPr>
          <a:xfrm>
            <a:off x="1005729" y="2072495"/>
            <a:ext cx="16190820" cy="1958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V="1">
            <a:off x="9301249" y="2082286"/>
            <a:ext cx="1113" cy="685697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1049031" y="8919988"/>
            <a:ext cx="16210269" cy="22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H="1" flipV="1">
            <a:off x="17196572" y="2053445"/>
            <a:ext cx="43678" cy="686653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flipH="1" flipV="1">
            <a:off x="1005706" y="2082286"/>
            <a:ext cx="0" cy="685697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>
            <a:off x="1039706" y="2900536"/>
            <a:ext cx="16190820" cy="1958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53816" y="3272543"/>
            <a:ext cx="6604183" cy="5552307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02374" y="4029098"/>
            <a:ext cx="7775148" cy="4039196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4545294" y="2187327"/>
            <a:ext cx="1243677" cy="485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00" dirty="0">
                <a:solidFill>
                  <a:srgbClr val="2B4257"/>
                </a:solidFill>
                <a:latin typeface="Lato Bold"/>
              </a:rPr>
              <a:t>CODE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531964" y="2201032"/>
            <a:ext cx="5546236" cy="485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00" dirty="0">
                <a:solidFill>
                  <a:srgbClr val="2B4257"/>
                </a:solidFill>
                <a:latin typeface="Lato Bold"/>
              </a:rPr>
              <a:t>CLASSIFICATION REPORT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63420" y="9478645"/>
            <a:ext cx="16277657" cy="54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 spc="160">
                <a:solidFill>
                  <a:srgbClr val="E3EBF2"/>
                </a:solidFill>
                <a:latin typeface="Lato Bold"/>
              </a:rPr>
              <a:t>[4]. CSE523-Machine-Learning-2022-Data-Dynamos-/Codes at main · vandanshah17/CSE523-Machine-Learning-2022-Data-Dynamos-. GitHub. https://github.com/vandanshah17/CSE523-Machine-Learning-2022-Data-Dynamos-/tree/main/Codes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858</Words>
  <Application>Microsoft Office PowerPoint</Application>
  <PresentationFormat>Custom</PresentationFormat>
  <Paragraphs>130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Calibri</vt:lpstr>
      <vt:lpstr>Lato</vt:lpstr>
      <vt:lpstr>Poppins ExtraBold</vt:lpstr>
      <vt:lpstr>Canva Sans Bold</vt:lpstr>
      <vt:lpstr>Lato Bold Italics</vt:lpstr>
      <vt:lpstr>Lato Bold</vt:lpstr>
      <vt:lpstr>Roca One</vt:lpstr>
      <vt:lpstr>Poppins ExtraBold Bold</vt:lpstr>
      <vt:lpstr>Lato Italics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11_Data Dynamos_End_Sem_Project_Presentation</dc:title>
  <cp:lastModifiedBy>Nirav Vasa</cp:lastModifiedBy>
  <cp:revision>2</cp:revision>
  <dcterms:created xsi:type="dcterms:W3CDTF">2006-08-16T00:00:00Z</dcterms:created>
  <dcterms:modified xsi:type="dcterms:W3CDTF">2023-04-15T11:22:45Z</dcterms:modified>
  <dc:identifier>DAFgF0sWrjU</dc:identifier>
</cp:coreProperties>
</file>

<file path=docProps/thumbnail.jpeg>
</file>